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058400" cy="77724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558" autoAdjust="0"/>
  </p:normalViewPr>
  <p:slideViewPr>
    <p:cSldViewPr>
      <p:cViewPr varScale="1">
        <p:scale>
          <a:sx n="86" d="100"/>
          <a:sy n="86" d="100"/>
        </p:scale>
        <p:origin x="2088" y="402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0E5391-A3AA-21FA-9E31-BA578D0A88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138" cy="482334"/>
          </a:xfrm>
          <a:prstGeom prst="rect">
            <a:avLst/>
          </a:prstGeom>
        </p:spPr>
        <p:txBody>
          <a:bodyPr vert="horz" lIns="95440" tIns="47720" rIns="95440" bIns="47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16992B-B662-E862-704D-616C897D352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3427" y="0"/>
            <a:ext cx="3170138" cy="482334"/>
          </a:xfrm>
          <a:prstGeom prst="rect">
            <a:avLst/>
          </a:prstGeom>
        </p:spPr>
        <p:txBody>
          <a:bodyPr vert="horz" lIns="95440" tIns="47720" rIns="95440" bIns="47720" rtlCol="0"/>
          <a:lstStyle>
            <a:lvl1pPr algn="r">
              <a:defRPr sz="1200"/>
            </a:lvl1pPr>
          </a:lstStyle>
          <a:p>
            <a:pPr>
              <a:defRPr/>
            </a:pPr>
            <a:fld id="{5B10B722-7E3D-4417-849F-85BBD9A6003B}" type="datetimeFigureOut">
              <a:rPr lang="en-US"/>
              <a:pPr>
                <a:defRPr/>
              </a:pPr>
              <a:t>1/24/2025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06A5AEE-ECE6-879D-E515-777086B759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558925" y="1198563"/>
            <a:ext cx="4197350" cy="3243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40" tIns="47720" rIns="95440" bIns="47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9740C2D-5869-C554-0640-6E16CB3DB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2829" y="4620335"/>
            <a:ext cx="5849543" cy="3782340"/>
          </a:xfrm>
          <a:prstGeom prst="rect">
            <a:avLst/>
          </a:prstGeom>
        </p:spPr>
        <p:txBody>
          <a:bodyPr vert="horz" lIns="95440" tIns="47720" rIns="95440" bIns="47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C69B1-B889-6221-89D6-5F54731962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9118867"/>
            <a:ext cx="3170138" cy="482333"/>
          </a:xfrm>
          <a:prstGeom prst="rect">
            <a:avLst/>
          </a:prstGeom>
        </p:spPr>
        <p:txBody>
          <a:bodyPr vert="horz" lIns="95440" tIns="47720" rIns="95440" bIns="47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8DE63-C9CC-5D95-7857-6E48834D17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3427" y="9118867"/>
            <a:ext cx="3170138" cy="482333"/>
          </a:xfrm>
          <a:prstGeom prst="rect">
            <a:avLst/>
          </a:prstGeom>
        </p:spPr>
        <p:txBody>
          <a:bodyPr vert="horz" wrap="square" lIns="95440" tIns="47720" rIns="95440" bIns="47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F359458-4355-4A17-B496-E4E5BD3CE5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2101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E48B882-AC8B-809F-D1AA-2A542FCBB6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B158DDB6-4157-1C9B-4BAE-6982846E6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4E37DC83-273F-E32A-EF70-A25C5C42BE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73744" indent="-296466"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90751" indent="-236196"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68028" indent="-236196"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145306" indent="-236196"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614439" indent="-23619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83572" indent="-23619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552705" indent="-23619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4021838" indent="-23619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083F583-BCD9-4D08-A8AB-4A7B86E29896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414588"/>
            <a:ext cx="8550275" cy="1665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4403725"/>
            <a:ext cx="7042150" cy="19875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B1C0BD-D948-BA58-6D52-323AD7841A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334079-8EC5-E315-22DB-22D099A15D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B16F07-B495-EF31-B91D-023DD2600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E7C0C-0755-40FA-BAFB-B2BD92F6A2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279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CE6D25-1EE1-3A3F-7D0D-7F5C6D267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AE3AD5-BDA0-8F73-5E0D-3C220DEF83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2D1D5E-0F07-20E0-99C1-1693BB582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3794E-30CC-4BFB-B21E-4CF356C224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974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994275"/>
            <a:ext cx="8548687" cy="15446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94063"/>
            <a:ext cx="8548687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87CACA-EDFF-1082-DEBD-35349F404F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CF8AFC-D399-0C76-A844-3C4C0D0517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6C9F21-EF55-08DE-6155-0AA74C1BA3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7CA0C-F0D2-4C12-AF22-B2776D6158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702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244725"/>
            <a:ext cx="4197350" cy="466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2244725"/>
            <a:ext cx="4198938" cy="466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A7A679-5959-0E6F-901D-F53EB41854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4341F3-EA81-E174-D207-97567F3CE0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CB7380-09E5-C862-7C71-22ED8E84B8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4D8F0-2135-42B5-BABA-4654597BEC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139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739900"/>
            <a:ext cx="4443412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465388"/>
            <a:ext cx="4443412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739900"/>
            <a:ext cx="4445000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465388"/>
            <a:ext cx="4445000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B04F7D0-7A14-EE63-0C53-12570A89F4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19D01EB-EF3B-BF92-2D47-FCDFE382C1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9CA70-E31D-450A-FA7F-8EEC1AEF42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D504C-AB64-4129-AE49-733234F655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098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730D022-1CCA-D341-7BBC-77ABDC496D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237A110-EBC7-5E2D-9922-4F826714F7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7F4FBB-1889-A8CA-4AD2-951FC5C55C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20010-76D1-4DED-8177-9D1B3CFAB5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98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2C046B3-3CE2-F767-11D6-2B4A832D50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D905E9A-FE44-E197-23DD-6EADA305FC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1DDBA44-7365-8A50-16BA-3ECEE73EC4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5209B-62AB-4912-9A77-44D54E0459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00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9563"/>
            <a:ext cx="3308350" cy="1317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309563"/>
            <a:ext cx="5622925" cy="66341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627188"/>
            <a:ext cx="3308350" cy="5316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BD8135-EA5E-54EC-C53D-0E29D7FD3C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95E3A1-DF38-4B80-BA6E-38AC8275FE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599AB5-FD31-3930-9281-C6BA4CD28D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D489D-545A-440D-B8BB-6A8E986368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234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5440363"/>
            <a:ext cx="6035675" cy="642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693738"/>
            <a:ext cx="6035675" cy="4664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6083300"/>
            <a:ext cx="6035675" cy="911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E728E9-54D4-5A34-A2DF-EAE634713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85B2C7-E7D8-685B-6FCA-D035BEF18F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2244E5-768A-197A-8D40-D09EAE2956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4A850-1B7A-4DBC-84AE-B3F921D7DA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49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A286CE-B874-41A8-03EE-12107E682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B42E1C-ED51-EAED-BB14-4D1412B782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B8777-F247-0B60-BE7A-D3014ED668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98131-9B9C-4469-B78C-AC5047E39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989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7563" y="692150"/>
            <a:ext cx="2136775" cy="62166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692150"/>
            <a:ext cx="6259513" cy="62166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1B77AE-E05D-75B4-D085-7DBDB3C00A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9314B6-CA46-14E1-FFB8-758B43861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842F1D-4393-100D-52D4-02969584A2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510FA-C7BA-4C75-9304-F38BA4F4EC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041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EDC90FD-7256-4AB4-675F-F66D08331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692150"/>
            <a:ext cx="8548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4949" tIns="57475" rIns="114949" bIns="574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57FFCB4-6B22-B852-C955-20AB1EE922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244725"/>
            <a:ext cx="8548688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4949" tIns="57475" rIns="114949" bIns="574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89357A1-F4D5-60CA-4EA0-203A788A666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5650" y="7080250"/>
            <a:ext cx="20955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4949" tIns="57475" rIns="114949" bIns="5747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8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2035330-BC46-C5B3-6B40-F3619E9223C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938" y="7080250"/>
            <a:ext cx="31861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4949" tIns="57475" rIns="114949" bIns="57475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8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1A6372C-BFD9-AC9F-01D0-6F1D383B91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838" y="7080250"/>
            <a:ext cx="20955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4949" tIns="57475" rIns="114949" bIns="57475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32446C18-031D-47F3-924C-5EABF168A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2pPr>
      <a:lvl3pPr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3pPr>
      <a:lvl4pPr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4pPr>
      <a:lvl5pPr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5pPr>
      <a:lvl6pPr marL="457200"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6pPr>
      <a:lvl7pPr marL="914400"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7pPr>
      <a:lvl8pPr marL="1371600"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8pPr>
      <a:lvl9pPr marL="1828800" algn="ctr" defTabSz="1149350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Times New Roman" pitchFamily="18" charset="0"/>
        </a:defRPr>
      </a:lvl9pPr>
    </p:titleStyle>
    <p:bodyStyle>
      <a:lvl1pPr marL="431800" indent="-431800" algn="l" defTabSz="1149350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tx1"/>
          </a:solidFill>
          <a:latin typeface="+mn-lt"/>
          <a:ea typeface="+mn-ea"/>
          <a:cs typeface="+mn-cs"/>
        </a:defRPr>
      </a:lvl1pPr>
      <a:lvl2pPr marL="933450" indent="-358775" algn="l" defTabSz="1149350" rtl="0" eaLnBrk="0" fontAlgn="base" hangingPunct="0">
        <a:spcBef>
          <a:spcPct val="20000"/>
        </a:spcBef>
        <a:spcAft>
          <a:spcPct val="0"/>
        </a:spcAft>
        <a:buChar char="–"/>
        <a:defRPr sz="3500">
          <a:solidFill>
            <a:schemeClr val="tx1"/>
          </a:solidFill>
          <a:latin typeface="+mn-lt"/>
        </a:defRPr>
      </a:lvl2pPr>
      <a:lvl3pPr marL="1436688" indent="-287338" algn="l" defTabSz="1149350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</a:defRPr>
      </a:lvl3pPr>
      <a:lvl4pPr marL="2011363" indent="-287338" algn="l" defTabSz="1149350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4pPr>
      <a:lvl5pPr marL="2586038" indent="-287338" algn="l" defTabSz="1149350" rtl="0" eaLnBrk="0" fontAlgn="base" hangingPunct="0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</a:defRPr>
      </a:lvl5pPr>
      <a:lvl6pPr marL="3043238" indent="-287338" algn="l" defTabSz="1149350" rtl="0" eaLnBrk="0" fontAlgn="base" hangingPunct="0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</a:defRPr>
      </a:lvl6pPr>
      <a:lvl7pPr marL="3500438" indent="-287338" algn="l" defTabSz="1149350" rtl="0" eaLnBrk="0" fontAlgn="base" hangingPunct="0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</a:defRPr>
      </a:lvl7pPr>
      <a:lvl8pPr marL="3957638" indent="-287338" algn="l" defTabSz="1149350" rtl="0" eaLnBrk="0" fontAlgn="base" hangingPunct="0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</a:defRPr>
      </a:lvl8pPr>
      <a:lvl9pPr marL="4414838" indent="-287338" algn="l" defTabSz="1149350" rtl="0" eaLnBrk="0" fontAlgn="base" hangingPunct="0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>
            <a:extLst>
              <a:ext uri="{FF2B5EF4-FFF2-40B4-BE49-F238E27FC236}">
                <a16:creationId xmlns:a16="http://schemas.microsoft.com/office/drawing/2014/main" id="{FE82DD7E-0FA0-7C6D-1A15-0F9B71C3A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552" y="0"/>
            <a:ext cx="3355848" cy="777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 b="1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b="1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30th Annual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Walkathon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for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 “Habitat for Humanity”</a:t>
            </a:r>
            <a:endParaRPr lang="en-US" altLang="en-US" sz="2000" b="1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8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Saturday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February 22, 2025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 dirty="0"/>
              <a:t>Location:</a:t>
            </a:r>
            <a:r>
              <a:rPr lang="en-US" altLang="en-US" sz="1400" dirty="0"/>
              <a:t> UTD Parking Lot -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dirty="0"/>
              <a:t> at corner of Floyd Road and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dirty="0"/>
              <a:t> Lookout Drive in Richardson.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 dirty="0"/>
              <a:t>Registration: 8:30-9:00 a.m.</a:t>
            </a:r>
            <a:r>
              <a:rPr lang="en-US" altLang="en-US" sz="1400" dirty="0"/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b="1" dirty="0"/>
              <a:t>Enjoy snacks and visiting until start!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 u="sng" dirty="0"/>
              <a:t>Walkathon begins at 9 am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Registration:  $15/ person, $30/ family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800" b="1" dirty="0"/>
              <a:t>Will be offset $5 for every $100 pledged.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All participants will receive a free RAIH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 T-Shirt with registration.</a:t>
            </a:r>
          </a:p>
        </p:txBody>
      </p:sp>
      <p:sp>
        <p:nvSpPr>
          <p:cNvPr id="3075" name="Rectangle 10">
            <a:extLst>
              <a:ext uri="{FF2B5EF4-FFF2-40B4-BE49-F238E27FC236}">
                <a16:creationId xmlns:a16="http://schemas.microsoft.com/office/drawing/2014/main" id="{E093B458-03A0-3485-5A2F-0E9B58689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5848" y="0"/>
            <a:ext cx="3346704" cy="777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marL="457200" defTabSz="97790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7790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779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779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77900"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77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77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77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77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400" b="1" dirty="0"/>
              <a:t>             </a:t>
            </a:r>
            <a:r>
              <a:rPr lang="en-US" altLang="en-US" sz="2000" b="1" dirty="0"/>
              <a:t>Dallas Area</a:t>
            </a:r>
            <a:r>
              <a:rPr lang="en-US" altLang="en-US" sz="1600" b="1" dirty="0"/>
              <a:t>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 </a:t>
            </a:r>
            <a:r>
              <a:rPr lang="en-US" altLang="en-US" sz="2000" b="1" dirty="0"/>
              <a:t>Habitat for Humanity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 algn="just">
              <a:spcBef>
                <a:spcPct val="15000"/>
              </a:spcBef>
              <a:buFontTx/>
              <a:buNone/>
            </a:pPr>
            <a:r>
              <a:rPr lang="en-US" altLang="en-US" sz="1200" dirty="0"/>
              <a:t>     Dallas Area Habitat for Humanity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(</a:t>
            </a:r>
            <a:r>
              <a:rPr lang="en-US" altLang="en-US" sz="1200" dirty="0" err="1"/>
              <a:t>DAHfH</a:t>
            </a:r>
            <a:r>
              <a:rPr lang="en-US" altLang="en-US" sz="1200" dirty="0"/>
              <a:t>), a major local affiliate for Habitat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for Humanity International, was  founded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in 1985.  </a:t>
            </a:r>
            <a:r>
              <a:rPr lang="en-US" altLang="en-US" sz="1200" dirty="0" err="1"/>
              <a:t>DAHfH</a:t>
            </a:r>
            <a:r>
              <a:rPr lang="en-US" altLang="en-US" sz="1200" dirty="0"/>
              <a:t> seeks to provide a long-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term, permanent solution to the need for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decent affordable homes for low-income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families.  Through donated supplies and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volunteer efforts, Dallas Area Habitat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coordinates the construction of new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homes in neighborhood groups, and the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rehabilitation of existing homes.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     With the many volunteers donating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both time and materials, </a:t>
            </a:r>
            <a:r>
              <a:rPr lang="en-US" altLang="en-US" sz="1200" dirty="0" err="1"/>
              <a:t>DAHfH</a:t>
            </a:r>
            <a:r>
              <a:rPr lang="en-US" altLang="en-US" sz="1200" dirty="0"/>
              <a:t> homes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can quickly be built for the equivalent of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half the market value.  When homes are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completed, potential homeowners who have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worked on their plan of home ownership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with </a:t>
            </a:r>
            <a:r>
              <a:rPr lang="en-US" altLang="en-US" sz="1200" dirty="0" err="1"/>
              <a:t>DAHfH</a:t>
            </a:r>
            <a:r>
              <a:rPr lang="en-US" altLang="en-US" sz="1200" dirty="0"/>
              <a:t> are offered a 0% interest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mortgage. Potential homeowners must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provide at least 300 hours of ‘sweat equity’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either on their own home or other Habitat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projects in lieu of a down-payment.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</a:t>
            </a:r>
            <a:r>
              <a:rPr lang="en-US" altLang="en-US" sz="1200" dirty="0" err="1"/>
              <a:t>DAHfH</a:t>
            </a:r>
            <a:r>
              <a:rPr lang="en-US" altLang="en-US" sz="1200" dirty="0"/>
              <a:t> is required to raise its own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construction and operating funds for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programs.  </a:t>
            </a:r>
            <a:r>
              <a:rPr lang="en-US" altLang="en-US" sz="1200" dirty="0" err="1"/>
              <a:t>DAHfH</a:t>
            </a:r>
            <a:r>
              <a:rPr lang="en-US" altLang="en-US" sz="1200" dirty="0"/>
              <a:t> provides family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counseling and education through various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courses, workshops and family resource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programs. It also encourages Development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 of Neighborhood Associations to help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200" dirty="0"/>
              <a:t> build a strong neighborhood base.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1200" dirty="0"/>
          </a:p>
        </p:txBody>
      </p:sp>
      <p:sp>
        <p:nvSpPr>
          <p:cNvPr id="3076" name="Rectangle 11">
            <a:extLst>
              <a:ext uri="{FF2B5EF4-FFF2-40B4-BE49-F238E27FC236}">
                <a16:creationId xmlns:a16="http://schemas.microsoft.com/office/drawing/2014/main" id="{85EA6199-89D2-77EC-BE80-658ACF792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352800" cy="777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marL="346075" indent="-1588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8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800" b="1" dirty="0"/>
              <a:t>  </a:t>
            </a:r>
            <a:r>
              <a:rPr lang="en-US" altLang="en-US" sz="2000" b="1" dirty="0"/>
              <a:t>Richardson Area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/>
              <a:t>	    Interfaith Habitat</a:t>
            </a:r>
            <a:endParaRPr lang="en-US" altLang="en-US" sz="18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800" b="1" dirty="0"/>
              <a:t>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/>
              <a:t>     Richardson Area Interfaith Habitat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/>
              <a:t>(RAIH)  </a:t>
            </a:r>
            <a:r>
              <a:rPr lang="en-US" altLang="en-US" sz="1200" dirty="0"/>
              <a:t>is a local area outreach program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designed to improve the quality of life for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deserving, caring, sharing, and committed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families and to involve area churches and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synagogues in that process as an </a:t>
            </a:r>
            <a:r>
              <a:rPr lang="en-US" altLang="en-US" sz="1200" b="1" dirty="0"/>
              <a:t>interfaith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/>
              <a:t> ministry</a:t>
            </a:r>
            <a:r>
              <a:rPr lang="en-US" altLang="en-US" sz="1200" dirty="0"/>
              <a:t>.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    Richardson Area Interfaith Habitat has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supported Dallas Habitat for Humanity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since 1991 in building new homes or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restoring existing homes for individual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families with job stability and a desire to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own their own home.  We plan to build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our </a:t>
            </a:r>
            <a:r>
              <a:rPr lang="en-US" altLang="en-US" sz="1200" b="1" dirty="0"/>
              <a:t>47th home and possibly our 48</a:t>
            </a:r>
            <a:r>
              <a:rPr lang="en-US" altLang="en-US" sz="1200" b="1" baseline="30000" dirty="0"/>
              <a:t>th</a:t>
            </a:r>
            <a:r>
              <a:rPr lang="en-US" altLang="en-US" sz="1200" b="1" dirty="0"/>
              <a:t> home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/>
              <a:t>in 2025.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    </a:t>
            </a:r>
            <a:r>
              <a:rPr lang="en-US" altLang="en-US" sz="1200" b="1" dirty="0"/>
              <a:t>RAIH</a:t>
            </a:r>
            <a:r>
              <a:rPr lang="en-US" altLang="en-US" sz="1200" dirty="0"/>
              <a:t> raises money for building houses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through activities such as this Walkathon,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other fundraisers, and from donations from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our congregations and business organizations.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We then recruit congregation volunteers who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spend 10 Saturdays building a house,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which is then presented to the recipient at a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dedication celebration at the end of the build.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   The families who receive these homes are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proud to achieve their dream of homeowner-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ship and, in return, pass this sense of pride on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to others in their community.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8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/>
              <a:t>We thank all of you for contributing to this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/>
              <a:t> worthwhile cause.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800" b="1" dirty="0"/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200" b="1" u="sng" dirty="0">
                <a:solidFill>
                  <a:srgbClr val="FF0000"/>
                </a:solidFill>
              </a:rPr>
              <a:t>Your Representatives are: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>
                <a:solidFill>
                  <a:srgbClr val="FF0000"/>
                </a:solidFill>
              </a:rPr>
              <a:t>Ed Murray (972) 301-2794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>
                <a:solidFill>
                  <a:srgbClr val="FF0000"/>
                </a:solidFill>
              </a:rPr>
              <a:t>Mike Proch  (214) 415-0063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200" b="1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</p:txBody>
      </p:sp>
      <p:sp>
        <p:nvSpPr>
          <p:cNvPr id="3077" name="Rectangle 22">
            <a:extLst>
              <a:ext uri="{FF2B5EF4-FFF2-40B4-BE49-F238E27FC236}">
                <a16:creationId xmlns:a16="http://schemas.microsoft.com/office/drawing/2014/main" id="{1D5B25A4-D381-DCA7-90CD-FDBB537F148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-623888"/>
            <a:ext cx="2971800" cy="70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                               </a:t>
            </a:r>
          </a:p>
        </p:txBody>
      </p:sp>
      <p:pic>
        <p:nvPicPr>
          <p:cNvPr id="9" name="Picture 8" descr="RAH logo copy">
            <a:extLst>
              <a:ext uri="{FF2B5EF4-FFF2-40B4-BE49-F238E27FC236}">
                <a16:creationId xmlns:a16="http://schemas.microsoft.com/office/drawing/2014/main" id="{1C6B5DDA-2D2D-B84F-A87E-9704F420661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440549"/>
            <a:ext cx="2286000" cy="15406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48BF53B-6906-D6AB-31EA-CB9033E87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74888" cy="777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4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5123" name="Rectangle 8">
            <a:extLst>
              <a:ext uri="{FF2B5EF4-FFF2-40B4-BE49-F238E27FC236}">
                <a16:creationId xmlns:a16="http://schemas.microsoft.com/office/drawing/2014/main" id="{0610D2BA-03DE-2456-1FF3-5BB056A60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355848" cy="777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marL="34290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/>
              <a:t>	</a:t>
            </a:r>
            <a:r>
              <a:rPr lang="en-US" altLang="en-US" sz="2000" b="1" dirty="0"/>
              <a:t>Pledge Form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Your Name:________________________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Address:___________________________</a:t>
            </a: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City:______________________________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State, Zip:__________________________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Phone:_____________________________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Congregation:_______________________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(Please Print)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 u="sng" dirty="0"/>
              <a:t>Sponsor’s Name</a:t>
            </a:r>
            <a:r>
              <a:rPr lang="en-US" altLang="en-US" sz="1200" u="sng" dirty="0"/>
              <a:t>     </a:t>
            </a:r>
            <a:r>
              <a:rPr lang="en-US" altLang="en-US" sz="1200" b="1" u="sng" dirty="0"/>
              <a:t>Phone #</a:t>
            </a:r>
            <a:r>
              <a:rPr lang="en-US" altLang="en-US" sz="1200" u="sng" dirty="0"/>
              <a:t>     </a:t>
            </a:r>
            <a:r>
              <a:rPr lang="en-US" altLang="en-US" sz="1200" b="1" u="sng" dirty="0"/>
              <a:t>$ Pledged</a:t>
            </a:r>
            <a:endParaRPr lang="en-US" altLang="en-US" sz="8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 dirty="0"/>
              <a:t>Example:</a:t>
            </a: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#   </a:t>
            </a:r>
            <a:r>
              <a:rPr lang="en-US" altLang="en-US" sz="1200" u="sng" dirty="0"/>
              <a:t>Joe Smith      972-xxx-xxxx    $25.00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 _____________________$_______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2 _____________________$_______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3 _____________________$_______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4 _____________________$_______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5 _____________________$_______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6 _____________________$_______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7 _____________________$_______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8 _____________________$_______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9 _____________________$_______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10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11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12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13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14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15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16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17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18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19 ____________________$_______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20 ____________________$_______ 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en-US" sz="1200" b="1" dirty="0"/>
              <a:t>TOTAL COLLECTED: $______________</a:t>
            </a: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900" dirty="0"/>
              <a:t>If more lines are needed, just use another pledge form. </a:t>
            </a:r>
            <a:r>
              <a:rPr lang="en-US" altLang="en-US" sz="900" dirty="0">
                <a:sym typeface="Wingdings" panose="05000000000000000000" pitchFamily="2" charset="2"/>
              </a:rPr>
              <a:t></a:t>
            </a:r>
            <a:endParaRPr lang="en-US" altLang="en-US" sz="900" dirty="0"/>
          </a:p>
        </p:txBody>
      </p:sp>
      <p:sp>
        <p:nvSpPr>
          <p:cNvPr id="5124" name="Rectangle 9">
            <a:extLst>
              <a:ext uri="{FF2B5EF4-FFF2-40B4-BE49-F238E27FC236}">
                <a16:creationId xmlns:a16="http://schemas.microsoft.com/office/drawing/2014/main" id="{A89742F4-6205-ADF0-0F7F-31726614A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552" y="0"/>
            <a:ext cx="3355848" cy="777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marL="228600" indent="1588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/>
              <a:t>1. Get Sponsors to pledge!</a:t>
            </a:r>
            <a:endParaRPr lang="en-US" altLang="en-US" sz="1600" b="1" dirty="0"/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/>
              <a:t>     Get your friends, business associates,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neighbors, relatives, co-workers, and/or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church members to sponsor you for this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important event.  Ask your company 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other companies if they will </a:t>
            </a:r>
            <a:r>
              <a:rPr lang="en-US" altLang="en-US" sz="1200" b="1" dirty="0"/>
              <a:t>match </a:t>
            </a:r>
            <a:r>
              <a:rPr lang="en-US" altLang="en-US" sz="1200" dirty="0"/>
              <a:t>your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pledge amount.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     If you need additional pledge forms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ask your congregation representative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or call  (972) 301-2794.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/>
              <a:t>2. Collect Your Pledges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/>
              <a:t>      Any pledges or donations collected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in advance of the walk</a:t>
            </a:r>
            <a:r>
              <a:rPr lang="en-US" altLang="en-US" sz="1200" dirty="0"/>
              <a:t> can be turned in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/>
              <a:t>at Registration time at the Walkathon.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Checks should be made payable to:</a:t>
            </a:r>
            <a:r>
              <a:rPr lang="en-US" altLang="en-US" sz="1400" b="1" i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1" dirty="0"/>
              <a:t>‘Dallas</a:t>
            </a:r>
            <a:r>
              <a:rPr lang="en-US" altLang="en-US" sz="1400" b="1" dirty="0"/>
              <a:t> </a:t>
            </a:r>
            <a:r>
              <a:rPr lang="en-US" altLang="en-US" sz="1400" b="1" i="1" dirty="0"/>
              <a:t>Area Habitat for Humanity’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 with </a:t>
            </a:r>
            <a:r>
              <a:rPr lang="en-US" altLang="en-US" sz="1400" b="1" i="1" dirty="0"/>
              <a:t>‘Richardson Area Interfaith’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 noted on the memo line. 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/>
              <a:t>Any pledges collected  </a:t>
            </a:r>
            <a:r>
              <a:rPr lang="en-US" altLang="en-US" sz="1200" u="sng" dirty="0"/>
              <a:t>after completing</a:t>
            </a:r>
            <a:r>
              <a:rPr lang="en-US" altLang="en-US" sz="1200" dirty="0"/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the walk</a:t>
            </a:r>
            <a:r>
              <a:rPr lang="en-US" altLang="en-US" sz="1200" dirty="0"/>
              <a:t> can be given to your congregational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/>
              <a:t>representative </a:t>
            </a:r>
            <a:r>
              <a:rPr lang="en-US" altLang="en-US" sz="1200" b="1" u="sng" dirty="0"/>
              <a:t>listed on back </a:t>
            </a:r>
            <a:r>
              <a:rPr lang="en-US" altLang="en-US" sz="1200" dirty="0"/>
              <a:t>or mailed to: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     </a:t>
            </a:r>
            <a:r>
              <a:rPr lang="en-US" altLang="en-US" sz="1400" b="1" dirty="0"/>
              <a:t>Walkathon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/>
              <a:t>     c/o Jerry Malone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/>
              <a:t>     5804 Preston Fairways Dr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/>
              <a:t>     Dallas, Texas 75252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/>
              <a:t>3. Register and Walk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     Registration begins at  8:30 am,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at corner of Floyd Rd. and Lookout Dr.,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in Richardson.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    </a:t>
            </a:r>
            <a:r>
              <a:rPr lang="en-US" altLang="en-US" sz="1200" b="1" dirty="0"/>
              <a:t>Parking in the UTD parking lot.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b="1" dirty="0"/>
          </a:p>
        </p:txBody>
      </p:sp>
      <p:sp>
        <p:nvSpPr>
          <p:cNvPr id="5125" name="Rectangle 10">
            <a:extLst>
              <a:ext uri="{FF2B5EF4-FFF2-40B4-BE49-F238E27FC236}">
                <a16:creationId xmlns:a16="http://schemas.microsoft.com/office/drawing/2014/main" id="{50B75518-6384-E3E8-7D6C-72A3129DC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5848" y="192786"/>
            <a:ext cx="3346704" cy="59399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3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Let’s make this year’s Walkathon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   fun for the whole family.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Children are encouraged to walk also.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Distance is 5 kilometers (3.1 miles)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u="sng" dirty="0"/>
              <a:t>8:30 -9:00 am: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b="1" u="sng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u="sng" dirty="0"/>
              <a:t>Registration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u="sng" dirty="0"/>
              <a:t>and collection of Pledges</a:t>
            </a:r>
            <a:endParaRPr lang="en-US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Fee: $15/ person, $30/ family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This fee will be offset by $5 for every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$100 in pledges </a:t>
            </a:r>
            <a:r>
              <a:rPr lang="en-US" altLang="en-US" sz="1200" b="1" u="sng" dirty="0"/>
              <a:t>turned in at the start</a:t>
            </a:r>
            <a:r>
              <a:rPr lang="en-US" altLang="en-US" sz="1200" b="1" dirty="0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u="sng" dirty="0"/>
              <a:t>9:00 am: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u="sng" dirty="0"/>
              <a:t>THE WALK KICKS OFF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u="sng" dirty="0"/>
              <a:t>WITH A PRAYER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b="1" u="sng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Route starts at the corner of Floyd and Lookout.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Walk east on Lookout until you reach Custer.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 Turn left on Custer and go to Renner.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 Turn left on Renner and go to Orchard Ridge.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Turn left on Orchard Ridge and go to Forest Hills.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Turn left on Forest Hills and go to Pleasant Valley.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Turn right on Pleasant Valley and go to Tam O’Shanter.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Turn left on Tam O’Shanter and go to Lookout.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Turn right on Lookout back to Floyd and the start.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Snacks, water, coffee and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soft drinks will be provided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before, during and after the Walk.</a:t>
            </a:r>
          </a:p>
        </p:txBody>
      </p:sp>
      <p:sp>
        <p:nvSpPr>
          <p:cNvPr id="5126" name="TextBox 4">
            <a:extLst>
              <a:ext uri="{FF2B5EF4-FFF2-40B4-BE49-F238E27FC236}">
                <a16:creationId xmlns:a16="http://schemas.microsoft.com/office/drawing/2014/main" id="{D4526A11-EB5B-62EF-3B2B-9920C366C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629400"/>
            <a:ext cx="1828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Scan this QR Code to support Richardson Area Interfaith Habitat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48" y="6325517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2752</TotalTime>
  <Words>1014</Words>
  <Application>Microsoft Office PowerPoint</Application>
  <PresentationFormat>Custom</PresentationFormat>
  <Paragraphs>215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Times New Roman</vt:lpstr>
      <vt:lpstr>Wingdings</vt:lpstr>
      <vt:lpstr>Default Design</vt:lpstr>
      <vt:lpstr>PowerPoint Presentation</vt:lpstr>
      <vt:lpstr>PowerPoint Presentation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Preferred Customer</dc:creator>
  <cp:lastModifiedBy>Edward Murray</cp:lastModifiedBy>
  <cp:revision>159</cp:revision>
  <cp:lastPrinted>2025-01-24T00:14:30Z</cp:lastPrinted>
  <dcterms:created xsi:type="dcterms:W3CDTF">1999-12-30T15:29:06Z</dcterms:created>
  <dcterms:modified xsi:type="dcterms:W3CDTF">2025-01-24T15:02:53Z</dcterms:modified>
</cp:coreProperties>
</file>